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7" r:id="rId3"/>
    <p:sldId id="380" r:id="rId4"/>
    <p:sldId id="381" r:id="rId5"/>
    <p:sldId id="308" r:id="rId6"/>
    <p:sldId id="386" r:id="rId7"/>
    <p:sldId id="389" r:id="rId8"/>
    <p:sldId id="390" r:id="rId9"/>
    <p:sldId id="382" r:id="rId10"/>
    <p:sldId id="391" r:id="rId11"/>
    <p:sldId id="388" r:id="rId12"/>
    <p:sldId id="385" r:id="rId13"/>
    <p:sldId id="383" r:id="rId14"/>
    <p:sldId id="315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6862E20-EE10-4614-ACBE-42D4CF46F069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8A743-EA3B-4D2E-953D-9570BB0BA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450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2E20-EE10-4614-ACBE-42D4CF46F069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8A743-EA3B-4D2E-953D-9570BB0BA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29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2E20-EE10-4614-ACBE-42D4CF46F069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8A743-EA3B-4D2E-953D-9570BB0BA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73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2E20-EE10-4614-ACBE-42D4CF46F069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8A743-EA3B-4D2E-953D-9570BB0BA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058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2E20-EE10-4614-ACBE-42D4CF46F069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8A743-EA3B-4D2E-953D-9570BB0BA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45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2E20-EE10-4614-ACBE-42D4CF46F069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8A743-EA3B-4D2E-953D-9570BB0BA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307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2E20-EE10-4614-ACBE-42D4CF46F069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8A743-EA3B-4D2E-953D-9570BB0BA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08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2E20-EE10-4614-ACBE-42D4CF46F069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8A743-EA3B-4D2E-953D-9570BB0BA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90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2E20-EE10-4614-ACBE-42D4CF46F069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8A743-EA3B-4D2E-953D-9570BB0BA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522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2E20-EE10-4614-ACBE-42D4CF46F069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8A743-EA3B-4D2E-953D-9570BB0BA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391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2E20-EE10-4614-ACBE-42D4CF46F069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8A743-EA3B-4D2E-953D-9570BB0BA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32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m relacionada">
            <a:extLst>
              <a:ext uri="{FF2B5EF4-FFF2-40B4-BE49-F238E27FC236}">
                <a16:creationId xmlns:a16="http://schemas.microsoft.com/office/drawing/2014/main" id="{F6F76345-A609-479E-B000-EEF28EC9C9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600" y="6036612"/>
            <a:ext cx="1238400" cy="82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 descr="logo-novo-cps-cor">
            <a:extLst>
              <a:ext uri="{FF2B5EF4-FFF2-40B4-BE49-F238E27FC236}">
                <a16:creationId xmlns:a16="http://schemas.microsoft.com/office/drawing/2014/main" id="{38280F04-811C-4656-BCAD-4BEF85E24538}"/>
              </a:ext>
            </a:extLst>
          </p:cNvPr>
          <p:cNvPicPr/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3"/>
          <a:stretch/>
        </p:blipFill>
        <p:spPr bwMode="auto">
          <a:xfrm>
            <a:off x="40944" y="6063908"/>
            <a:ext cx="1239982" cy="75438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21666ED-B817-4538-8D97-11F0AFAE2F56}"/>
              </a:ext>
            </a:extLst>
          </p:cNvPr>
          <p:cNvSpPr/>
          <p:nvPr userDrawn="1"/>
        </p:nvSpPr>
        <p:spPr>
          <a:xfrm>
            <a:off x="0" y="0"/>
            <a:ext cx="12192000" cy="57950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62E20-EE10-4614-ACBE-42D4CF46F069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8A743-EA3B-4D2E-953D-9570BB0BA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63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1013F60-B410-472E-A4C7-AD6DECAB1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489" y="4365271"/>
            <a:ext cx="10336566" cy="1917577"/>
          </a:xfrm>
        </p:spPr>
        <p:txBody>
          <a:bodyPr>
            <a:noAutofit/>
          </a:bodyPr>
          <a:lstStyle/>
          <a:p>
            <a:r>
              <a:rPr lang="pt-BR" sz="6600" b="1" dirty="0"/>
              <a:t>Reunião responsáveis  </a:t>
            </a:r>
            <a:br>
              <a:rPr lang="pt-BR" sz="6600" b="1" dirty="0"/>
            </a:br>
            <a:r>
              <a:rPr lang="pt-BR" sz="6600" b="1" dirty="0"/>
              <a:t>Ensino Médio</a:t>
            </a:r>
            <a:br>
              <a:rPr lang="pt-BR" sz="6600" b="1" dirty="0"/>
            </a:br>
            <a:br>
              <a:rPr lang="pt-BR" sz="6600" b="1" dirty="0"/>
            </a:br>
            <a:r>
              <a:rPr lang="pt-BR" sz="6600" b="1" dirty="0"/>
              <a:t>14/11/2023</a:t>
            </a:r>
            <a:br>
              <a:rPr lang="pt-BR" sz="5400" b="1" dirty="0"/>
            </a:br>
            <a:br>
              <a:rPr lang="pt-BR" sz="6600" b="1" dirty="0"/>
            </a:b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427990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C8E2D55-4898-0154-285B-4E782A1EF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364" y="641985"/>
            <a:ext cx="9149716" cy="615142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C922B16-19E5-CAD8-3E0F-BD4AC77D829D}"/>
              </a:ext>
            </a:extLst>
          </p:cNvPr>
          <p:cNvSpPr/>
          <p:nvPr/>
        </p:nvSpPr>
        <p:spPr>
          <a:xfrm>
            <a:off x="81360" y="676275"/>
            <a:ext cx="18103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0000"/>
                </a:solidFill>
                <a:latin typeface="Aptos"/>
              </a:rPr>
              <a:t>PROVÃO </a:t>
            </a:r>
          </a:p>
          <a:p>
            <a:pPr algn="ctr"/>
            <a:r>
              <a:rPr lang="pt-BR" sz="2800" b="1" dirty="0">
                <a:solidFill>
                  <a:srgbClr val="000000"/>
                </a:solidFill>
                <a:latin typeface="Aptos"/>
              </a:rPr>
              <a:t>PAULISTA </a:t>
            </a:r>
            <a:endParaRPr lang="pt-BR" sz="2800" b="1" dirty="0"/>
          </a:p>
        </p:txBody>
      </p:sp>
      <p:pic>
        <p:nvPicPr>
          <p:cNvPr id="7" name="Picture 2" descr="Ícone de vetor de ponto de exclamação 554213 Vetor no Vecteezy">
            <a:extLst>
              <a:ext uri="{FF2B5EF4-FFF2-40B4-BE49-F238E27FC236}">
                <a16:creationId xmlns:a16="http://schemas.microsoft.com/office/drawing/2014/main" id="{768C6590-537C-B294-202F-D67C068B2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4686">
            <a:off x="187629" y="1685077"/>
            <a:ext cx="1392026" cy="139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D184663-2A42-A7E7-E7D4-65839A8BC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8370" y="5401341"/>
            <a:ext cx="897134" cy="78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77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Ícone de vetor de ponto de exclamação 554213 Vetor no Vecteez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4686">
            <a:off x="536668" y="2359447"/>
            <a:ext cx="1392026" cy="139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1762818"/>
            <a:ext cx="232217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000000"/>
                </a:solidFill>
                <a:latin typeface="Aptos"/>
              </a:rPr>
              <a:t>CRONOGRAMA</a:t>
            </a:r>
            <a:endParaRPr lang="pt-BR" sz="2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EF6A26D-AD63-0984-FF05-6953B551B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768" y="631304"/>
            <a:ext cx="8098972" cy="604859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4A3DA896-2041-7D0A-6318-5E0AF3AA7F3D}"/>
              </a:ext>
            </a:extLst>
          </p:cNvPr>
          <p:cNvSpPr/>
          <p:nvPr/>
        </p:nvSpPr>
        <p:spPr>
          <a:xfrm>
            <a:off x="327529" y="808711"/>
            <a:ext cx="18103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0000"/>
                </a:solidFill>
                <a:latin typeface="Aptos"/>
              </a:rPr>
              <a:t>PROVÃO </a:t>
            </a:r>
          </a:p>
          <a:p>
            <a:pPr algn="ctr"/>
            <a:r>
              <a:rPr lang="pt-BR" sz="2800" b="1" dirty="0">
                <a:solidFill>
                  <a:srgbClr val="000000"/>
                </a:solidFill>
                <a:latin typeface="Aptos"/>
              </a:rPr>
              <a:t>PAULISTA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05156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65D584CC-4D54-4EAC-8307-E3D927151D40}"/>
              </a:ext>
            </a:extLst>
          </p:cNvPr>
          <p:cNvSpPr/>
          <p:nvPr/>
        </p:nvSpPr>
        <p:spPr>
          <a:xfrm>
            <a:off x="6567010" y="2059918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032003" y="707448"/>
            <a:ext cx="4167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Aptos"/>
              </a:rPr>
              <a:t>PROVÃO PAULISTA </a:t>
            </a:r>
            <a:endParaRPr lang="pt-BR" sz="3200" b="1" dirty="0"/>
          </a:p>
        </p:txBody>
      </p:sp>
      <p:pic>
        <p:nvPicPr>
          <p:cNvPr id="1026" name="Picture 2" descr="Ícone de vetor de ponto de exclamação 554213 Vetor no Vecteez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40" y="792057"/>
            <a:ext cx="1265940" cy="126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911" y="1279978"/>
            <a:ext cx="7456602" cy="405014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143116" y="1273455"/>
            <a:ext cx="3474719" cy="25104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331" y="5387113"/>
            <a:ext cx="6560300" cy="132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22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D6B3218-78B8-440A-A643-A755EF687AFC}"/>
              </a:ext>
            </a:extLst>
          </p:cNvPr>
          <p:cNvSpPr txBox="1"/>
          <p:nvPr/>
        </p:nvSpPr>
        <p:spPr>
          <a:xfrm>
            <a:off x="314754" y="662281"/>
            <a:ext cx="6813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i="1" dirty="0"/>
              <a:t>Atividades 2º semestre 2023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5D584CC-4D54-4EAC-8307-E3D927151D40}"/>
              </a:ext>
            </a:extLst>
          </p:cNvPr>
          <p:cNvSpPr/>
          <p:nvPr/>
        </p:nvSpPr>
        <p:spPr>
          <a:xfrm>
            <a:off x="6567010" y="2059918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375861" y="1646051"/>
            <a:ext cx="48077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Aptos"/>
              </a:rPr>
              <a:t>APRESENTAÇÕES TCC</a:t>
            </a:r>
            <a:endParaRPr lang="pt-BR" sz="3200" b="1" dirty="0"/>
          </a:p>
        </p:txBody>
      </p:sp>
      <p:pic>
        <p:nvPicPr>
          <p:cNvPr id="1026" name="Picture 2" descr="Ícone de vetor de ponto de exclamação 554213 Vetor no Vecteez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010" y="907503"/>
            <a:ext cx="1477095" cy="147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88827" y="2383083"/>
            <a:ext cx="1074948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3464" indent="-283464" algn="just" fontAlgn="base">
              <a:lnSpc>
                <a:spcPct val="150000"/>
              </a:lnSpc>
            </a:pP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*27/11 (segunda): 3ª série Nutrição</a:t>
            </a:r>
          </a:p>
          <a:p>
            <a:pPr algn="just" fontAlgn="base">
              <a:lnSpc>
                <a:spcPct val="150000"/>
              </a:lnSpc>
            </a:pP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*30/11 (quinta): 3ª série Marketing</a:t>
            </a:r>
            <a:endParaRPr lang="pt-BR" sz="1600" dirty="0">
              <a:solidFill>
                <a:srgbClr val="000000"/>
              </a:solidFill>
              <a:latin typeface="Aptos"/>
            </a:endParaRPr>
          </a:p>
          <a:p>
            <a:pPr algn="just" fontAlgn="base">
              <a:lnSpc>
                <a:spcPct val="150000"/>
              </a:lnSpc>
            </a:pP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*01/12 (sexta): 3ª série Administração e 3ª série Nutrição (1 grupo)</a:t>
            </a:r>
            <a:endParaRPr lang="pt-BR" sz="1600" dirty="0">
              <a:solidFill>
                <a:srgbClr val="000000"/>
              </a:solidFill>
              <a:latin typeface="Aptos"/>
            </a:endParaRPr>
          </a:p>
          <a:p>
            <a:pPr algn="just" fontAlgn="base">
              <a:lnSpc>
                <a:spcPct val="150000"/>
              </a:lnSpc>
            </a:pPr>
            <a:r>
              <a:rPr lang="pt-BR" sz="1600" dirty="0">
                <a:solidFill>
                  <a:srgbClr val="000000"/>
                </a:solidFill>
                <a:latin typeface="inherit"/>
              </a:rPr>
              <a:t>*04/12: Técnico em Nutrição e Dietética</a:t>
            </a:r>
          </a:p>
          <a:p>
            <a:pPr algn="just" fontAlgn="base">
              <a:lnSpc>
                <a:spcPct val="150000"/>
              </a:lnSpc>
            </a:pP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*05/12: Técnico em Administração CD Santa Maria</a:t>
            </a:r>
            <a:endParaRPr lang="pt-BR" sz="1600" dirty="0">
              <a:solidFill>
                <a:srgbClr val="000000"/>
              </a:solidFill>
              <a:latin typeface="Aptos"/>
            </a:endParaRPr>
          </a:p>
          <a:p>
            <a:pPr algn="just" fontAlgn="base">
              <a:lnSpc>
                <a:spcPct val="150000"/>
              </a:lnSpc>
            </a:pP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*11/12 – 3ªs séries cursos </a:t>
            </a:r>
            <a:r>
              <a:rPr lang="pt-B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intercomplementares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EEs</a:t>
            </a:r>
            <a:r>
              <a:rPr lang="pt-BR" sz="1600" dirty="0">
                <a:solidFill>
                  <a:srgbClr val="000000"/>
                </a:solidFill>
                <a:latin typeface="inherit"/>
              </a:rPr>
              <a:t> 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Logística, Administração e Guia de Turismo</a:t>
            </a:r>
          </a:p>
          <a:p>
            <a:pPr algn="just" fontAlgn="base"/>
            <a:endParaRPr lang="pt-BR" sz="1600" dirty="0">
              <a:solidFill>
                <a:srgbClr val="000000"/>
              </a:solidFill>
              <a:latin typeface="Aptos"/>
            </a:endParaRPr>
          </a:p>
          <a:p>
            <a:pPr algn="just" fontAlgn="base"/>
            <a:r>
              <a:rPr lang="pt-BR" sz="1400" dirty="0">
                <a:solidFill>
                  <a:srgbClr val="000000"/>
                </a:solidFill>
                <a:latin typeface="Aptos"/>
              </a:rPr>
              <a:t>Como nos dias de aplicação do Provão Paulista só poderão ficar na unidade os alunos que realizarão a prova, isso interfere nas datas de TCC dos dias </a:t>
            </a:r>
            <a:r>
              <a:rPr lang="pt-BR" sz="1400" dirty="0">
                <a:latin typeface="Aptos"/>
              </a:rPr>
              <a:t>30/11 e 01/12</a:t>
            </a:r>
            <a:r>
              <a:rPr lang="pt-BR" sz="1400" dirty="0">
                <a:solidFill>
                  <a:srgbClr val="000000"/>
                </a:solidFill>
                <a:latin typeface="Aptos"/>
              </a:rPr>
              <a:t>, pois as terceiras séries não poderão comparecer à unidade nem os docentes. Dessa forma, </a:t>
            </a:r>
            <a:r>
              <a:rPr lang="pt-BR" sz="1400" u="sng" dirty="0">
                <a:solidFill>
                  <a:srgbClr val="FF0000"/>
                </a:solidFill>
                <a:latin typeface="Aptos"/>
              </a:rPr>
              <a:t>os alunos das terceiras séries farão as apresentações de TCC dos dias 30/11 e 01/12 no Anfiteatro da Secretaria de Educação</a:t>
            </a:r>
            <a:r>
              <a:rPr lang="pt-BR" sz="1400" dirty="0">
                <a:solidFill>
                  <a:srgbClr val="000000"/>
                </a:solidFill>
                <a:latin typeface="Aptos"/>
              </a:rPr>
              <a:t>. </a:t>
            </a:r>
          </a:p>
          <a:p>
            <a:pPr algn="just" fontAlgn="base"/>
            <a:endParaRPr lang="pt-BR" sz="1400" i="1" dirty="0">
              <a:solidFill>
                <a:srgbClr val="000000"/>
              </a:solidFill>
              <a:latin typeface="Aptos"/>
            </a:endParaRPr>
          </a:p>
          <a:p>
            <a:pPr algn="just" fontAlgn="base"/>
            <a:r>
              <a:rPr lang="pt-BR" sz="1400" i="1" dirty="0">
                <a:solidFill>
                  <a:srgbClr val="000000"/>
                </a:solidFill>
                <a:latin typeface="Aptos"/>
              </a:rPr>
              <a:t>Os familiares podem assistir às apresentações.</a:t>
            </a:r>
          </a:p>
        </p:txBody>
      </p:sp>
    </p:spTree>
    <p:extLst>
      <p:ext uri="{BB962C8B-B14F-4D97-AF65-F5344CB8AC3E}">
        <p14:creationId xmlns:p14="http://schemas.microsoft.com/office/powerpoint/2010/main" val="2347242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8CBC397C-5839-44EC-831B-E71875361D06}"/>
              </a:ext>
            </a:extLst>
          </p:cNvPr>
          <p:cNvSpPr txBox="1"/>
          <p:nvPr/>
        </p:nvSpPr>
        <p:spPr>
          <a:xfrm>
            <a:off x="765052" y="2286001"/>
            <a:ext cx="4389998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4" name="Picture 4" descr="Applause GIF - Clap Clapping Applause - Descubre &amp; Comparte GIFs">
            <a:extLst>
              <a:ext uri="{FF2B5EF4-FFF2-40B4-BE49-F238E27FC236}">
                <a16:creationId xmlns:a16="http://schemas.microsoft.com/office/drawing/2014/main" id="{C1B3E98C-5FA3-4B83-8956-E7C865F708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9133" y="2928948"/>
            <a:ext cx="2526553" cy="252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4DB1D6A0-3315-433B-A587-48C317F83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5" r="16768"/>
          <a:stretch/>
        </p:blipFill>
        <p:spPr bwMode="auto">
          <a:xfrm>
            <a:off x="9527360" y="4478158"/>
            <a:ext cx="2635044" cy="237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AAD02125-F2EC-475F-B6B4-5B6D28CC7CC9}"/>
              </a:ext>
            </a:extLst>
          </p:cNvPr>
          <p:cNvSpPr txBox="1"/>
          <p:nvPr/>
        </p:nvSpPr>
        <p:spPr>
          <a:xfrm rot="16200000">
            <a:off x="10785017" y="5403048"/>
            <a:ext cx="246031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" dirty="0">
                <a:solidFill>
                  <a:schemeClr val="tx1">
                    <a:alpha val="60000"/>
                  </a:schemeClr>
                </a:solidFill>
              </a:rPr>
              <a:t>https://encrypted-tbn0.gstatic.com/images?q=tbn:ANd9GcQVEOSBV0zN2yFUQ-vUEwmmGRE22e2H-OMhHNwf5JyjBue5vHm5klEkyVyep_U4DeJGgIE&amp;usqp=CAU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9631D26-6C6B-4A94-9786-B38A8DE9E557}"/>
              </a:ext>
            </a:extLst>
          </p:cNvPr>
          <p:cNvSpPr txBox="1"/>
          <p:nvPr/>
        </p:nvSpPr>
        <p:spPr>
          <a:xfrm>
            <a:off x="97653" y="174348"/>
            <a:ext cx="54677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400" dirty="0"/>
          </a:p>
          <a:p>
            <a:pPr algn="ctr"/>
            <a:r>
              <a:rPr lang="pt-BR" sz="4400" dirty="0"/>
              <a:t>Agradecemos a atenção e a participação de todos!</a:t>
            </a:r>
          </a:p>
        </p:txBody>
      </p:sp>
      <p:pic>
        <p:nvPicPr>
          <p:cNvPr id="23" name="Picture 2" descr="pessoas juntos de mãos dadas - Download de Ve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945" y="140482"/>
            <a:ext cx="2767748" cy="2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 rot="16200000">
            <a:off x="10641227" y="1270824"/>
            <a:ext cx="26762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" dirty="0"/>
              <a:t>https://static.vecteezy.com/system/resources/previews/000/834/444/original/people-holding-hands-together-vector.jpg</a:t>
            </a:r>
          </a:p>
        </p:txBody>
      </p:sp>
    </p:spTree>
    <p:extLst>
      <p:ext uri="{BB962C8B-B14F-4D97-AF65-F5344CB8AC3E}">
        <p14:creationId xmlns:p14="http://schemas.microsoft.com/office/powerpoint/2010/main" val="1650233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9737" y="4001345"/>
            <a:ext cx="114826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buFontTx/>
              <a:buChar char="-"/>
            </a:pPr>
            <a:r>
              <a:rPr lang="pt-BR" b="1" dirty="0"/>
              <a:t>UNIFORME</a:t>
            </a:r>
            <a:r>
              <a:rPr lang="pt-BR" dirty="0"/>
              <a:t>: não é obrigatório o uso de uniforme, mas há camisetas disponíveis na APM (falar com a Paula). Caso o (a) aluno (a) não venha à aula com uniforme, é importante que atenda aos critérios da escola:</a:t>
            </a:r>
          </a:p>
          <a:p>
            <a:pPr algn="just" fontAlgn="base"/>
            <a:endParaRPr lang="pt-BR" sz="1050" dirty="0"/>
          </a:p>
          <a:p>
            <a:pPr algn="just" fontAlgn="base"/>
            <a:r>
              <a:rPr lang="pt-BR" dirty="0"/>
              <a:t>“O traje escolar adequado para uso é definido no inciso VIII, artigo 103, do Regimento Comum das </a:t>
            </a:r>
            <a:r>
              <a:rPr lang="pt-BR" dirty="0" err="1"/>
              <a:t>ETECs</a:t>
            </a:r>
            <a:r>
              <a:rPr lang="pt-BR" dirty="0"/>
              <a:t>. Nesse entendimento, o Conselho de Escola, através da presente Norma de Convivência, delibera não ser permitido o uso das seguintes peças masculinas e femininas: shorts (corte muito acima do joelho), mini blusas, minissaias, blusas decotadas, cavadas ou frente única.”</a:t>
            </a:r>
          </a:p>
        </p:txBody>
      </p:sp>
      <p:sp>
        <p:nvSpPr>
          <p:cNvPr id="5" name="Retângulo 4"/>
          <p:cNvSpPr/>
          <p:nvPr/>
        </p:nvSpPr>
        <p:spPr>
          <a:xfrm>
            <a:off x="329738" y="695145"/>
            <a:ext cx="1148264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2000" dirty="0"/>
              <a:t>– Importância da participação na reunião de pais.</a:t>
            </a:r>
          </a:p>
          <a:p>
            <a:pPr algn="just" fontAlgn="base"/>
            <a:endParaRPr lang="pt-BR" sz="2000" dirty="0"/>
          </a:p>
          <a:p>
            <a:pPr marL="342900" indent="-342900" algn="just" fontAlgn="base">
              <a:buFontTx/>
              <a:buChar char="-"/>
            </a:pPr>
            <a:r>
              <a:rPr lang="pt-BR" sz="2000" dirty="0"/>
              <a:t>Importância da contribuição com a APM.</a:t>
            </a:r>
          </a:p>
          <a:p>
            <a:pPr algn="just" fontAlgn="base"/>
            <a:endParaRPr lang="pt-BR" sz="2000" dirty="0"/>
          </a:p>
          <a:p>
            <a:pPr algn="just" fontAlgn="base"/>
            <a:r>
              <a:rPr lang="pt-BR" sz="2000" dirty="0"/>
              <a:t>*Novas aquisições:</a:t>
            </a:r>
          </a:p>
          <a:p>
            <a:pPr algn="just" fontAlgn="base"/>
            <a:r>
              <a:rPr lang="pt-BR" sz="2000" dirty="0"/>
              <a:t>Ventiladores (APM), cortinas (apoio de empresários), armários para os alunos e cadeiras no laboratório de informática (investimento do Estado). </a:t>
            </a:r>
          </a:p>
          <a:p>
            <a:pPr algn="just" fontAlgn="base"/>
            <a:r>
              <a:rPr lang="pt-BR" dirty="0"/>
              <a:t>No próximo ano haverá a inauguração da </a:t>
            </a:r>
            <a:r>
              <a:rPr lang="pt-BR" i="1" dirty="0"/>
              <a:t>sala </a:t>
            </a:r>
            <a:r>
              <a:rPr lang="pt-BR" i="1" dirty="0" err="1"/>
              <a:t>maker</a:t>
            </a:r>
            <a:r>
              <a:rPr lang="pt-BR" i="1" dirty="0"/>
              <a:t> </a:t>
            </a:r>
            <a:r>
              <a:rPr lang="pt-BR" dirty="0"/>
              <a:t>para atividades práticas.</a:t>
            </a:r>
          </a:p>
          <a:p>
            <a:pPr algn="just" fontAlgn="base"/>
            <a:endParaRPr lang="pt-BR" dirty="0"/>
          </a:p>
          <a:p>
            <a:pPr algn="just" fontAlgn="base"/>
            <a:r>
              <a:rPr lang="pt-BR" dirty="0"/>
              <a:t>- Devolução livros didáticos no final de novembro.</a:t>
            </a:r>
          </a:p>
        </p:txBody>
      </p:sp>
    </p:spTree>
    <p:extLst>
      <p:ext uri="{BB962C8B-B14F-4D97-AF65-F5344CB8AC3E}">
        <p14:creationId xmlns:p14="http://schemas.microsoft.com/office/powerpoint/2010/main" val="132476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261" y="6505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latin typeface="+mn-lt"/>
              </a:rPr>
              <a:t>FECHAMENTO 3º BIMESTRE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0AC0A56-01F5-44C9-8E51-6818C73E706E}"/>
              </a:ext>
            </a:extLst>
          </p:cNvPr>
          <p:cNvSpPr txBox="1"/>
          <p:nvPr/>
        </p:nvSpPr>
        <p:spPr>
          <a:xfrm>
            <a:off x="282633" y="2603998"/>
            <a:ext cx="1134687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5400" b="1" dirty="0"/>
              <a:t>Monitorias</a:t>
            </a:r>
            <a:r>
              <a:rPr lang="pt-BR" sz="4000" dirty="0"/>
              <a:t> -  recuperação das lacunas de aprendizagem.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5400" b="1" dirty="0"/>
              <a:t>DOC 26 </a:t>
            </a:r>
            <a:r>
              <a:rPr lang="pt-BR" sz="4000" dirty="0"/>
              <a:t>– ciência dos responsáveis.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3C85458-0BE7-4F15-80D0-B2A307A5C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0954" y="587831"/>
            <a:ext cx="2710428" cy="183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2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67261" y="65055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>
                <a:latin typeface="+mn-lt"/>
              </a:rPr>
              <a:t>4º BIMESTRE - encerramento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64" y="1571105"/>
            <a:ext cx="11678185" cy="4440277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1281814" y="4701644"/>
            <a:ext cx="361604" cy="3241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0576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D6B3218-78B8-440A-A643-A755EF687AFC}"/>
              </a:ext>
            </a:extLst>
          </p:cNvPr>
          <p:cNvSpPr txBox="1"/>
          <p:nvPr/>
        </p:nvSpPr>
        <p:spPr>
          <a:xfrm>
            <a:off x="314754" y="662281"/>
            <a:ext cx="6813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i="1" dirty="0"/>
              <a:t>Atividades 2º semestre 2023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20C8CC1-7A6B-447D-82F7-CE1069749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604" y="691929"/>
            <a:ext cx="2157851" cy="139989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A887755-479D-4C31-972B-368329789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152" y="1771021"/>
            <a:ext cx="1935259" cy="1579227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65D584CC-4D54-4EAC-8307-E3D927151D40}"/>
              </a:ext>
            </a:extLst>
          </p:cNvPr>
          <p:cNvSpPr/>
          <p:nvPr/>
        </p:nvSpPr>
        <p:spPr>
          <a:xfrm>
            <a:off x="6567010" y="2059918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5C0ED3E-13B6-4CA1-A532-4566DC659265}"/>
              </a:ext>
            </a:extLst>
          </p:cNvPr>
          <p:cNvSpPr/>
          <p:nvPr/>
        </p:nvSpPr>
        <p:spPr>
          <a:xfrm>
            <a:off x="183958" y="2510429"/>
            <a:ext cx="6096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</a:rPr>
              <a:t>Jogos Interescolares – Escola campeã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</a:rPr>
              <a:t>30 e 31/10 – Mostra Científica e Cultural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</a:rPr>
              <a:t>Simulado geral – 08/11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</a:rPr>
              <a:t>SAEB 3ªas séries – 14/11</a:t>
            </a:r>
          </a:p>
          <a:p>
            <a:pPr lvl="0"/>
            <a:r>
              <a:rPr lang="pt-BR" dirty="0">
                <a:solidFill>
                  <a:prstClr val="black"/>
                </a:solidFill>
              </a:rPr>
              <a:t>Entre outros...</a:t>
            </a:r>
          </a:p>
          <a:p>
            <a:pPr lvl="0"/>
            <a:r>
              <a:rPr lang="pt-BR" dirty="0">
                <a:solidFill>
                  <a:prstClr val="black"/>
                </a:solidFill>
              </a:rPr>
              <a:t>*Visitas técnicas, apresentação de projetos em EMEB</a:t>
            </a:r>
          </a:p>
          <a:p>
            <a:pPr lvl="0"/>
            <a:endParaRPr lang="pt-BR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prstClr val="black"/>
              </a:solidFill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AE833844-49D6-4E1B-BF08-68AED8F9F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6740" y="3118134"/>
            <a:ext cx="1935260" cy="1579227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A9A4B346-1E76-4FCE-9171-9668D7CF3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1356" y="4565922"/>
            <a:ext cx="1820901" cy="1472721"/>
          </a:xfrm>
          <a:prstGeom prst="rect">
            <a:avLst/>
          </a:prstGeom>
        </p:spPr>
      </p:pic>
      <p:pic>
        <p:nvPicPr>
          <p:cNvPr id="2050" name="Picture 2" descr="Festa Junina - Imagens e Gifs para Whatsapp (Página 2) - Recados Online">
            <a:extLst>
              <a:ext uri="{FF2B5EF4-FFF2-40B4-BE49-F238E27FC236}">
                <a16:creationId xmlns:a16="http://schemas.microsoft.com/office/drawing/2014/main" id="{C299218D-680F-4A1C-AAFB-8120A3E1A3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663" y="591437"/>
            <a:ext cx="1624943" cy="173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586D24C3-1D69-4C63-9FE4-C71EA627C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7772" y="3074774"/>
            <a:ext cx="1935259" cy="1528481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A8D23C5D-5228-41BD-B63D-99023B744E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8767" y="5070954"/>
            <a:ext cx="1694356" cy="168805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A51657E9-7EFE-469E-92E5-EFAC4DFB6C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0015" y="4207539"/>
            <a:ext cx="2223247" cy="1528482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26409855-58F8-43C3-840B-6EEEC9489F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5903" y="4921608"/>
            <a:ext cx="2067713" cy="162882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14754" y="1828372"/>
            <a:ext cx="329076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Já aconteceram... </a:t>
            </a:r>
          </a:p>
        </p:txBody>
      </p:sp>
    </p:spTree>
    <p:extLst>
      <p:ext uri="{BB962C8B-B14F-4D97-AF65-F5344CB8AC3E}">
        <p14:creationId xmlns:p14="http://schemas.microsoft.com/office/powerpoint/2010/main" val="405589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8D6B3218-78B8-440A-A643-A755EF687AFC}"/>
              </a:ext>
            </a:extLst>
          </p:cNvPr>
          <p:cNvSpPr txBox="1"/>
          <p:nvPr/>
        </p:nvSpPr>
        <p:spPr>
          <a:xfrm>
            <a:off x="106936" y="522783"/>
            <a:ext cx="6813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i="1" dirty="0"/>
              <a:t>Atividades 2º semestre 2023</a:t>
            </a:r>
          </a:p>
        </p:txBody>
      </p:sp>
      <p:sp>
        <p:nvSpPr>
          <p:cNvPr id="2" name="Retângulo 1"/>
          <p:cNvSpPr/>
          <p:nvPr/>
        </p:nvSpPr>
        <p:spPr>
          <a:xfrm>
            <a:off x="3288110" y="1325475"/>
            <a:ext cx="51519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rgbClr val="000000"/>
                </a:solidFill>
                <a:latin typeface="Aptos"/>
              </a:rPr>
              <a:t>24/11 - Teatro solidário</a:t>
            </a:r>
            <a:endParaRPr lang="pt-BR" sz="3600" b="1" dirty="0"/>
          </a:p>
        </p:txBody>
      </p:sp>
      <p:sp>
        <p:nvSpPr>
          <p:cNvPr id="3" name="Retângulo 2"/>
          <p:cNvSpPr/>
          <p:nvPr/>
        </p:nvSpPr>
        <p:spPr>
          <a:xfrm>
            <a:off x="106936" y="1971806"/>
            <a:ext cx="119465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 projeto foi desenvolvido nas aulas de Arte, sob orientação da professora Fátima. As peças teatrais serão apresentadas para a comunidade escolar, com doação de 1 kl de alimento não perecível.  Todos os alimentos arrecadados serão doados para as famílias carentes da nossa escola. Os responsáveis podem assistir à apresentação da turma em que o(a) filho(a) está atuando. Os horários serão divulgados em breve.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542" y="3147433"/>
            <a:ext cx="5440571" cy="360052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82" y="3172135"/>
            <a:ext cx="2527660" cy="3575822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5993476"/>
            <a:ext cx="1205345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8" y="3167764"/>
            <a:ext cx="2522210" cy="3584564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5540542" y="4289369"/>
            <a:ext cx="1093014" cy="99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3012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65D584CC-4D54-4EAC-8307-E3D927151D40}"/>
              </a:ext>
            </a:extLst>
          </p:cNvPr>
          <p:cNvSpPr/>
          <p:nvPr/>
        </p:nvSpPr>
        <p:spPr>
          <a:xfrm>
            <a:off x="6567010" y="2059918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974055" y="1541100"/>
            <a:ext cx="4167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Aptos"/>
              </a:rPr>
              <a:t>PROVÃO PAULISTA </a:t>
            </a:r>
            <a:endParaRPr lang="pt-BR" sz="3200" b="1" dirty="0"/>
          </a:p>
        </p:txBody>
      </p:sp>
      <p:pic>
        <p:nvPicPr>
          <p:cNvPr id="1026" name="Picture 2" descr="Ícone de vetor de ponto de exclamação 554213 Vetor no Vecteez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593" y="723891"/>
            <a:ext cx="1634417" cy="163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282040" y="3914180"/>
            <a:ext cx="9551323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Open Sans"/>
              </a:rPr>
              <a:t>São 1.500 para Universidade de São Paulo (USP), 934 para a Universidade Estadual Paulista (Unesp), 325 para a Universidade Estadual de Campinas (Unicamp), 2.620 vagas para a Universidade Virtual do Estado de São Paulo  (</a:t>
            </a:r>
            <a:r>
              <a:rPr lang="pt-BR" dirty="0" err="1">
                <a:latin typeface="Open Sans"/>
              </a:rPr>
              <a:t>Univesp</a:t>
            </a:r>
            <a:r>
              <a:rPr lang="pt-BR" dirty="0">
                <a:latin typeface="Open Sans"/>
              </a:rPr>
              <a:t>) e 10.000 vagas para as Faculdades de Tecnologia de São Paulo (</a:t>
            </a:r>
            <a:r>
              <a:rPr lang="pt-BR" dirty="0" err="1">
                <a:latin typeface="Open Sans"/>
              </a:rPr>
              <a:t>Fatecs</a:t>
            </a:r>
            <a:r>
              <a:rPr lang="pt-BR" dirty="0">
                <a:latin typeface="Open Sans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Open Sans"/>
              </a:rPr>
              <a:t>Entre os cursos mais procurados em vestibulares do país, estão 558 vagas para as diversas áreas da engenharia, 89 vagas para direito, 67 para medicina e 33 para psicologia.</a:t>
            </a:r>
            <a:endParaRPr lang="pt-BR" b="0" i="0" dirty="0">
              <a:effectLst/>
              <a:latin typeface="Open San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778924" y="2358308"/>
            <a:ext cx="79968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Open Sans"/>
              </a:rPr>
              <a:t>Avaliação que garante vagas nas universidades públicas de SP</a:t>
            </a:r>
          </a:p>
          <a:p>
            <a:pPr algn="ctr"/>
            <a:endParaRPr lang="pt-BR" sz="2000" dirty="0">
              <a:latin typeface="Open Sans"/>
            </a:endParaRPr>
          </a:p>
          <a:p>
            <a:pPr algn="ctr"/>
            <a:r>
              <a:rPr lang="pt-BR" sz="2000" dirty="0">
                <a:latin typeface="Open Sans"/>
              </a:rPr>
              <a:t>Provão Paulista Seriado será aplicado para alunos da 1ª, 2ª e 3ª séries do Ensino Médio </a:t>
            </a:r>
            <a:endParaRPr lang="pt-BR" sz="2000" b="0" i="0" dirty="0">
              <a:effectLst/>
              <a:latin typeface="Open San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D6B3218-78B8-440A-A643-A755EF687AFC}"/>
              </a:ext>
            </a:extLst>
          </p:cNvPr>
          <p:cNvSpPr txBox="1"/>
          <p:nvPr/>
        </p:nvSpPr>
        <p:spPr>
          <a:xfrm>
            <a:off x="106936" y="522783"/>
            <a:ext cx="6813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i="1" dirty="0"/>
              <a:t>Atividades 2º semestre 2023</a:t>
            </a:r>
          </a:p>
        </p:txBody>
      </p:sp>
    </p:spTree>
    <p:extLst>
      <p:ext uri="{BB962C8B-B14F-4D97-AF65-F5344CB8AC3E}">
        <p14:creationId xmlns:p14="http://schemas.microsoft.com/office/powerpoint/2010/main" val="3926588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FAA96CB-A49F-E889-C479-E7DB2CE6E6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603"/>
          <a:stretch/>
        </p:blipFill>
        <p:spPr>
          <a:xfrm>
            <a:off x="278503" y="2102929"/>
            <a:ext cx="7540252" cy="344620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1391D68-582F-179E-8BCF-CC43B82B8A21}"/>
              </a:ext>
            </a:extLst>
          </p:cNvPr>
          <p:cNvSpPr txBox="1"/>
          <p:nvPr/>
        </p:nvSpPr>
        <p:spPr>
          <a:xfrm>
            <a:off x="106936" y="522783"/>
            <a:ext cx="6813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i="1" dirty="0"/>
              <a:t>Atividades 2º semestre 2023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3E16F48-1378-D90E-6B88-AF8785DFA22A}"/>
              </a:ext>
            </a:extLst>
          </p:cNvPr>
          <p:cNvSpPr/>
          <p:nvPr/>
        </p:nvSpPr>
        <p:spPr>
          <a:xfrm>
            <a:off x="4048629" y="1308866"/>
            <a:ext cx="4167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Aptos"/>
              </a:rPr>
              <a:t>PROVÃO PAULISTA </a:t>
            </a:r>
            <a:endParaRPr lang="pt-BR" sz="3200" b="1" dirty="0"/>
          </a:p>
        </p:txBody>
      </p:sp>
      <p:pic>
        <p:nvPicPr>
          <p:cNvPr id="5" name="Picture 2" descr="Ícone de vetor de ponto de exclamação 554213 Vetor no Vecteezy">
            <a:extLst>
              <a:ext uri="{FF2B5EF4-FFF2-40B4-BE49-F238E27FC236}">
                <a16:creationId xmlns:a16="http://schemas.microsoft.com/office/drawing/2014/main" id="{3666994E-1BFF-8C5F-7CA3-C31A08790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30" y="1251940"/>
            <a:ext cx="824950" cy="82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D7D3757-5F78-8838-9C19-C2F947E54D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127"/>
          <a:stretch/>
        </p:blipFill>
        <p:spPr>
          <a:xfrm>
            <a:off x="7953709" y="54519"/>
            <a:ext cx="4015771" cy="3065871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D90104F-2558-78A7-2DF7-BBBA20E2C625}"/>
              </a:ext>
            </a:extLst>
          </p:cNvPr>
          <p:cNvSpPr txBox="1"/>
          <p:nvPr/>
        </p:nvSpPr>
        <p:spPr>
          <a:xfrm>
            <a:off x="1062123" y="5549134"/>
            <a:ext cx="71538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pt-BR" sz="1800" b="1" dirty="0">
                <a:solidFill>
                  <a:srgbClr val="7030A0"/>
                </a:solidFill>
                <a:latin typeface="Aptos"/>
              </a:rPr>
              <a:t>Terceira série do Ensino Médio: 1º dia: das 8 às 12 horas </a:t>
            </a:r>
          </a:p>
          <a:p>
            <a:pPr algn="just" fontAlgn="base"/>
            <a:r>
              <a:rPr lang="pt-BR" sz="1800" b="1" dirty="0">
                <a:solidFill>
                  <a:srgbClr val="7030A0"/>
                </a:solidFill>
                <a:latin typeface="Aptos"/>
              </a:rPr>
              <a:t>                                                                       2º dia: das 8 às 13 horas</a:t>
            </a:r>
            <a:r>
              <a:rPr lang="pt-BR" sz="1800" b="1" dirty="0">
                <a:solidFill>
                  <a:srgbClr val="000000"/>
                </a:solidFill>
                <a:latin typeface="Aptos"/>
              </a:rPr>
              <a:t>. </a:t>
            </a:r>
            <a:endParaRPr lang="pt-BR" sz="1800" u="sng" dirty="0">
              <a:solidFill>
                <a:srgbClr val="000000"/>
              </a:solidFill>
              <a:latin typeface="Aptos"/>
            </a:endParaRPr>
          </a:p>
          <a:p>
            <a:pPr algn="just" fontAlgn="base"/>
            <a:r>
              <a:rPr lang="pt-BR" sz="1800" b="1" dirty="0">
                <a:solidFill>
                  <a:schemeClr val="accent6"/>
                </a:solidFill>
                <a:latin typeface="Aptos"/>
              </a:rPr>
              <a:t>Primeira série do Ensino Médio: das 14 às 18 horas, nos dois dias.</a:t>
            </a:r>
          </a:p>
          <a:p>
            <a:pPr algn="just" fontAlgn="base"/>
            <a:r>
              <a:rPr lang="pt-BR" sz="1800" b="1" dirty="0">
                <a:solidFill>
                  <a:schemeClr val="accent2"/>
                </a:solidFill>
                <a:latin typeface="Aptos"/>
              </a:rPr>
              <a:t>Primeira série do Ensino Médio: das 8 às 12 horas, nos dois dias</a:t>
            </a:r>
            <a:r>
              <a:rPr lang="pt-BR" sz="1800" b="1" dirty="0">
                <a:solidFill>
                  <a:schemeClr val="accent6"/>
                </a:solidFill>
                <a:latin typeface="Aptos"/>
              </a:rPr>
              <a:t>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8D93400-9C3A-6EBA-6B10-FAE882546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3022" y="3125128"/>
            <a:ext cx="4205724" cy="283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27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D6B3218-78B8-440A-A643-A755EF687AFC}"/>
              </a:ext>
            </a:extLst>
          </p:cNvPr>
          <p:cNvSpPr txBox="1"/>
          <p:nvPr/>
        </p:nvSpPr>
        <p:spPr>
          <a:xfrm>
            <a:off x="106936" y="522783"/>
            <a:ext cx="5603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i="1" dirty="0"/>
              <a:t>Atividades 2º semestre 2023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6936" y="3263726"/>
            <a:ext cx="119781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b="1" dirty="0">
                <a:solidFill>
                  <a:srgbClr val="000000"/>
                </a:solidFill>
                <a:latin typeface="Aptos"/>
              </a:rPr>
              <a:t>As provas serão aplicadas na própria unidade onde os alunos estudam</a:t>
            </a:r>
            <a:r>
              <a:rPr lang="pt-BR" dirty="0">
                <a:solidFill>
                  <a:srgbClr val="000000"/>
                </a:solidFill>
                <a:latin typeface="Aptos"/>
              </a:rPr>
              <a:t>. Mesmo quem frequenta as aulas em período diferente deverá comparecer no horário determinado. </a:t>
            </a:r>
            <a:r>
              <a:rPr lang="pt-BR" u="sng" dirty="0">
                <a:solidFill>
                  <a:srgbClr val="000000"/>
                </a:solidFill>
                <a:latin typeface="Aptos"/>
              </a:rPr>
              <a:t>Jovens que trabalham podem pedir na secretaria da escola a comprovação da participação nas provas</a:t>
            </a:r>
            <a:r>
              <a:rPr lang="pt-BR" dirty="0">
                <a:solidFill>
                  <a:srgbClr val="000000"/>
                </a:solidFill>
                <a:latin typeface="Aptos"/>
              </a:rPr>
              <a:t>.</a:t>
            </a:r>
          </a:p>
          <a:p>
            <a:pPr fontAlgn="base"/>
            <a:r>
              <a:rPr lang="pt-BR" b="1" dirty="0">
                <a:solidFill>
                  <a:srgbClr val="000000"/>
                </a:solidFill>
                <a:latin typeface="Aptos"/>
              </a:rPr>
              <a:t>Os estudantes matriculados nas primeiras séries do Ensino Médio devem obrigatoriamente participar da avaliação deste ano, uma vez que a nota desta primeira edição será considerada quando ele estiver na terceira série</a:t>
            </a:r>
            <a:r>
              <a:rPr lang="pt-BR" dirty="0">
                <a:solidFill>
                  <a:srgbClr val="000000"/>
                </a:solidFill>
                <a:latin typeface="Aptos"/>
              </a:rPr>
              <a:t>.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298138" y="1745628"/>
            <a:ext cx="45842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  <a:latin typeface="Aptos"/>
              </a:rPr>
              <a:t>PROVÃO PAULISTA </a:t>
            </a:r>
            <a:endParaRPr lang="pt-BR" sz="4000" b="1" dirty="0"/>
          </a:p>
        </p:txBody>
      </p:sp>
      <p:pic>
        <p:nvPicPr>
          <p:cNvPr id="1026" name="Picture 2" descr="Ícone de vetor de ponto de exclamação 554213 Vetor no Vecteez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98" y="1466601"/>
            <a:ext cx="1265940" cy="126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79743" y="5034801"/>
            <a:ext cx="11832513" cy="954107"/>
          </a:xfrm>
          <a:prstGeom prst="rect">
            <a:avLst/>
          </a:prstGeom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dirty="0"/>
              <a:t>Nos dias e períodos das avaliações somente poderão estar presentes na escola, os alunos que farão as provas e a equipe que irá aplicá-la. As turmas que tiverem aulas programadas nesses períodos/dias, mas que não participarão da prova, deverão ser oferecidas aulas remotas assíncronas para os alunos e síncronas para os professores, por meio do </a:t>
            </a:r>
            <a:r>
              <a:rPr lang="pt-BR" dirty="0" err="1"/>
              <a:t>Teams</a:t>
            </a:r>
            <a:r>
              <a:rPr lang="pt-BR" dirty="0"/>
              <a:t>. </a:t>
            </a:r>
            <a:r>
              <a:rPr lang="pt-BR" sz="2000" dirty="0"/>
              <a:t> 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F722C81-A288-8590-E06C-DF4E792DB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971" y="85989"/>
            <a:ext cx="4954433" cy="317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89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8689</TotalTime>
  <Words>878</Words>
  <Application>Microsoft Office PowerPoint</Application>
  <PresentationFormat>Widescreen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inherit</vt:lpstr>
      <vt:lpstr>Open Sans</vt:lpstr>
      <vt:lpstr>Tema do Office</vt:lpstr>
      <vt:lpstr>Reunião responsáveis   Ensino Médio  14/11/2023  </vt:lpstr>
      <vt:lpstr>Apresentação do PowerPoint</vt:lpstr>
      <vt:lpstr>FECHAMENTO 3º BIMESTRE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Reunião Pedagógica</dc:title>
  <dc:creator>MARILIA VERONESE</dc:creator>
  <cp:lastModifiedBy>MARILIA VERONESE</cp:lastModifiedBy>
  <cp:revision>355</cp:revision>
  <cp:lastPrinted>2021-04-14T18:17:38Z</cp:lastPrinted>
  <dcterms:created xsi:type="dcterms:W3CDTF">2020-11-05T15:54:14Z</dcterms:created>
  <dcterms:modified xsi:type="dcterms:W3CDTF">2023-11-14T21:10:33Z</dcterms:modified>
</cp:coreProperties>
</file>