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256" r:id="rId3"/>
    <p:sldId id="260" r:id="rId4"/>
    <p:sldId id="261" r:id="rId5"/>
    <p:sldId id="262" r:id="rId6"/>
    <p:sldId id="269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AAABB-0CF4-4CD1-88E9-D223C24CA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C0AF84-73C9-438C-B27D-D2757DFE8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501BB5-B677-4E2F-9973-D255A2BB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AE7F7E-31D0-4EB7-8709-CE51E18E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BB47DE-3346-4B60-A360-A298319E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38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FFE1B-6B19-44B1-8D0B-1C91EF4F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0B705A-0A14-4371-A7F7-C2945F4B7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E6ED37-4886-46F2-B229-0FEF5F30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F4303C-01ED-4639-B99F-504880EA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7F198B-3B66-4172-95AA-47DDA674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8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E142BF-8647-4490-A962-D7DEBD730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D69421-61EA-43A4-8AF9-D0DADACBC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6E4F83-27D5-41FF-B473-0D7BD452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3C6375-F781-4130-9137-8BDF6924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A1F49E-1D4C-4B1E-BDBA-64EF347A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10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426EB-35DD-41F7-9E9B-02B20AE9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532E7F-CDBE-4151-803F-C3F7222E6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80CC4A-86C1-4F8A-A7A9-35F2BD31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BA80A5-AD1C-4675-813B-F430C860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D9FA63-DA3E-4DE7-B2E4-B0F7F0D2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5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240AF-4D49-4310-BDE0-FFDDB05A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CD265B-BFDA-4200-82A2-9BA06160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7CEF9C-FDC8-472D-82A1-878BACC4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95844-827E-4E67-8E3B-48D5CDA9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F679C3-6839-40B3-AD9E-39C63025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36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B98C5-DD59-4D33-95A4-32EAAA7D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F1E7F0-EA5F-4DB2-834A-5F44223D3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BE41B8-DD77-42FA-B94A-8905F3B36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801E09-FDC4-45D1-A754-49DBE37C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C4EDC2-F1CB-416F-B315-D7CCA986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E89591-27BC-465A-849A-668C3FE3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51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2333C-8838-44FA-BA21-C4048FA4F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CCFA0A-FA9D-457B-B158-281EA090B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B58376-305E-41E1-8CC4-5815B168C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BBB5148-B2B5-4823-B9D7-3F0F9DDCA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D4BF31-0521-4B62-A22C-D8EFFF609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D4AD738-A43A-4D76-88E0-4738E39A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9D14C33-AACB-43C5-A08B-F25997F9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A8CE7F-F2C5-4235-878C-A0B87C1E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91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C6E29-FD11-469C-B145-27E5F1AA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720350-DE23-4EF4-82DA-A4963839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27AA86-4D07-49D8-949F-B9500A73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DBC47E-3878-4C2A-A150-101A17C4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7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DDD7250-9C1C-4B99-84A4-F7F4C4AC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BD3569-457C-4F4B-A725-A6B19609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151A5B-4BBB-4AE2-B90D-C4A0CD65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95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E2E48-06F0-4218-9456-EB2D9254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24115D-385E-47CC-A8E7-DF06EECC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E9B49D-BEB2-433D-968E-3F4BA8EFE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58A939-483F-418B-A607-4E72CD11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3F042B-92EF-4EB6-8219-98573F0A5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DEB914-0859-4F3A-94A5-DEEC0424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8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D6BDF-37F4-4E7F-8FB1-8C2E94DF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0BDBEC-34A2-4889-A9A0-EE7F9CF17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986FEE-0153-4C90-BFA1-250398348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9DAA31-FB34-4859-AD1D-A0C78CBC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DAE585-337E-4A36-811D-C655589A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236E41-F5E4-48DE-8F7E-66966C81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91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C3F5CFD-14BA-4081-823F-60AE5552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009BF7-A0DB-4A17-B167-5394193D9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0134FC-5A3D-4627-B3A6-CF0D71D3F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D1FB-FA3A-4378-9365-FDD2E3C26C20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D10A09-3A69-4FED-8E6D-DF4CCCB85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54E29-2BF4-47D6-A3D3-B8CC6B9F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3E204-BBAB-4362-9306-236AE7F650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86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1AF6C1A-A005-4254-971F-004B819AF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7" y="-4482"/>
            <a:ext cx="12163413" cy="685800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E3CFA69-A62C-4367-88A1-C50ED5B84A6A}"/>
              </a:ext>
            </a:extLst>
          </p:cNvPr>
          <p:cNvSpPr txBox="1">
            <a:spLocks/>
          </p:cNvSpPr>
          <p:nvPr/>
        </p:nvSpPr>
        <p:spPr>
          <a:xfrm>
            <a:off x="275208" y="1349405"/>
            <a:ext cx="11514338" cy="146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800" b="1" dirty="0"/>
              <a:t>BOAS-VINDAS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F408FDF-A636-4518-B357-5B490194F452}"/>
              </a:ext>
            </a:extLst>
          </p:cNvPr>
          <p:cNvSpPr txBox="1">
            <a:spLocks/>
          </p:cNvSpPr>
          <p:nvPr/>
        </p:nvSpPr>
        <p:spPr>
          <a:xfrm>
            <a:off x="1374558" y="385283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600" b="1" dirty="0"/>
              <a:t>16 / 02 / 2023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0F78BD6D-63DE-4F13-B475-52351160486B}"/>
              </a:ext>
            </a:extLst>
          </p:cNvPr>
          <p:cNvSpPr txBox="1">
            <a:spLocks/>
          </p:cNvSpPr>
          <p:nvPr/>
        </p:nvSpPr>
        <p:spPr>
          <a:xfrm>
            <a:off x="1374558" y="2743003"/>
            <a:ext cx="9144000" cy="2765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600" b="1" dirty="0"/>
              <a:t>Reunião de Pais 2ºs e 3ºs anos</a:t>
            </a:r>
          </a:p>
          <a:p>
            <a:pPr marL="0" indent="0" algn="ctr">
              <a:buNone/>
            </a:pP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55347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INDISCIPLINA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Regimento Comum das </a:t>
            </a:r>
            <a:r>
              <a:rPr lang="pt-BR" sz="2100" b="1" dirty="0" err="1">
                <a:latin typeface="Times" panose="02020603050405020304" pitchFamily="18" charset="0"/>
              </a:rPr>
              <a:t>Etecs</a:t>
            </a:r>
            <a:r>
              <a:rPr lang="pt-BR" sz="2100" dirty="0">
                <a:latin typeface="Times" panose="02020603050405020304" pitchFamily="18" charset="0"/>
              </a:rPr>
              <a:t> 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Art. 115 – É </a:t>
            </a:r>
            <a:r>
              <a:rPr lang="pt-BR" sz="2100" b="1" u="sng" dirty="0">
                <a:latin typeface="Times" panose="02020603050405020304" pitchFamily="18" charset="0"/>
              </a:rPr>
              <a:t>vedado</a:t>
            </a:r>
            <a:r>
              <a:rPr lang="pt-BR" sz="2100" dirty="0">
                <a:latin typeface="Times" panose="02020603050405020304" pitchFamily="18" charset="0"/>
              </a:rPr>
              <a:t> ao aluno: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 - Ocupar-se, durante as aulas, de assuntos ou utilizar materiais e equipamentos alheios ao processo de ensino aprendizagem;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VII - Praticar jogos sem caráter educativo nas dependências da Unidade Etec;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VIII - Praticar quaisquer atos de violência física, psicológica ou moral contra pessoas, ou ter atitudes que caracterizam preconceito e discriminação;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IX- Praticar quaisquer atos que possam causar danos ao patrimônio da escola ou de outrem nas dependências da Unidade Etec;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X- Promover coletas ou subscrições ou outro tipo de campanha, sem autorização da Direção da Unidade ETEC;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1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INDISCIPLINA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Regimento Comum das </a:t>
            </a:r>
            <a:r>
              <a:rPr lang="pt-BR" sz="2100" b="1" dirty="0" err="1">
                <a:latin typeface="Times" panose="02020603050405020304" pitchFamily="18" charset="0"/>
              </a:rPr>
              <a:t>Etecs</a:t>
            </a:r>
            <a:r>
              <a:rPr lang="pt-BR" sz="2100" dirty="0">
                <a:latin typeface="Times" panose="02020603050405020304" pitchFamily="18" charset="0"/>
              </a:rPr>
              <a:t> 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Art. 115 – É </a:t>
            </a:r>
            <a:r>
              <a:rPr lang="pt-BR" sz="2100" b="1" u="sng" dirty="0">
                <a:latin typeface="Times" panose="02020603050405020304" pitchFamily="18" charset="0"/>
              </a:rPr>
              <a:t>vedado</a:t>
            </a:r>
            <a:r>
              <a:rPr lang="pt-BR" sz="2100" dirty="0">
                <a:latin typeface="Times" panose="02020603050405020304" pitchFamily="18" charset="0"/>
              </a:rPr>
              <a:t> ao aluno: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XI - Retirar-se da unidade durante as atividades escolares, da residência de alunos (alojamentos) e/ou ambientes de aprendizagem sem autorização dos pais ou responsáveis, se menor de idade, e da Direção da Unidade Etec;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XII - Desabonar a imagem dos membros da comunidade escolar e da instituição de qualquer modo e/ou circunstância;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XIII - Captar sons ou imagens, designadamente, de atividades letivas e não letivas, sem autorização prévia dos professores ou dos responsáveis pela direção da escola, bem como, quando for o caso, de qualquer membro da comunidade escolar ou educativa cuja imagem possa, ainda que involuntariamente, ficar registrada;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XIV - Difundir, na escola ou fora dela, nomeadamente, via Internet ou através de outros meios de comunicação, sons ou imagens captadas nos momentos letivos e não letivos, sem autorização do diretor da escola.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9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USO EXCESSIVO DE CELULARES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Normas de Convivência da Etec Gustavo Teixeira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3. Do material escolar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3.1. </a:t>
            </a:r>
            <a:r>
              <a:rPr lang="pt-BR" sz="2100" i="1" dirty="0">
                <a:latin typeface="Times" panose="02020603050405020304" pitchFamily="18" charset="0"/>
              </a:rPr>
              <a:t>Material adequado: cada aluno deverá trazer consigo somente o material pertinente aos componentes cursados, de acordo com suas especificidades, demandas e acordos prévios com seus respectivos professores que, por suas vezes, deverão orientar os alunos conforme o Plano de Trabalho Docente (PTD) do seu componente. É </a:t>
            </a:r>
            <a:r>
              <a:rPr lang="pt-BR" sz="2100" b="1" i="1" u="sng" dirty="0">
                <a:latin typeface="Times" panose="02020603050405020304" pitchFamily="18" charset="0"/>
              </a:rPr>
              <a:t>vedado</a:t>
            </a:r>
            <a:r>
              <a:rPr lang="pt-BR" sz="2100" i="1" dirty="0">
                <a:latin typeface="Times" panose="02020603050405020304" pitchFamily="18" charset="0"/>
              </a:rPr>
              <a:t> ao aluno, portanto, trazer consigo, portar ou manipular objetos e materiais alheios à atividade programada pelo professor.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3.1.1. </a:t>
            </a:r>
            <a:r>
              <a:rPr lang="pt-BR" sz="2100" i="1" dirty="0">
                <a:latin typeface="Times" panose="02020603050405020304" pitchFamily="18" charset="0"/>
              </a:rPr>
              <a:t>Aparelhos eletrônicos de comunicação e organização de dados: é </a:t>
            </a:r>
            <a:r>
              <a:rPr lang="pt-BR" sz="2100" b="1" i="1" u="sng" dirty="0">
                <a:latin typeface="Times" panose="02020603050405020304" pitchFamily="18" charset="0"/>
              </a:rPr>
              <a:t>vedado</a:t>
            </a:r>
            <a:r>
              <a:rPr lang="pt-BR" sz="2100" i="1" dirty="0">
                <a:latin typeface="Times" panose="02020603050405020304" pitchFamily="18" charset="0"/>
              </a:rPr>
              <a:t> o uso de aparelhos celulares, tablet, agendas e dicionários eletrônicos, calculadoras e demais dispositivos sem o aval expresso, bem entendido, do professor e desde que a atividade que o utilize como material necessário esteja prevista no PTD.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2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95430" y="1549102"/>
            <a:ext cx="1180113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Importância da participação na reunião de pais e em órgãos colegiados (APM e Conselho de Escola). 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É </a:t>
            </a:r>
            <a:r>
              <a:rPr lang="pt-BR" sz="2300" b="1" u="sng" dirty="0">
                <a:latin typeface="Times" panose="02020603050405020304" pitchFamily="18" charset="0"/>
              </a:rPr>
              <a:t>dever</a:t>
            </a:r>
            <a:r>
              <a:rPr lang="pt-BR" sz="2300" dirty="0">
                <a:latin typeface="Times" panose="02020603050405020304" pitchFamily="18" charset="0"/>
              </a:rPr>
              <a:t> dos alunos e responsáveis conhecerem o Regimento Comum das </a:t>
            </a:r>
            <a:r>
              <a:rPr lang="pt-BR" sz="2300" dirty="0" err="1">
                <a:latin typeface="Times" panose="02020603050405020304" pitchFamily="18" charset="0"/>
              </a:rPr>
              <a:t>Etecs</a:t>
            </a:r>
            <a:r>
              <a:rPr lang="pt-BR" sz="2300" dirty="0">
                <a:latin typeface="Times" panose="02020603050405020304" pitchFamily="18" charset="0"/>
              </a:rPr>
              <a:t> e normas de convivência da unidade, os documentos estão disponíveis no site da escola (www.etecgustavoteixeira.com.br). 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SISTEMA NSA: Acompanhar o rendimento escolar do (a) aluno (a).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     – Caso o (a) aluno (a) apresente baixo desempenho ou baixa frequência, os responsáveis serão avisados e convocados a comparecerem à escola para assinarem documentação e dialogarem com a coordenação. 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Livros didáticos: os alunos receberão o material didático nas próximas semanas. A conservação do material e devolução ao final do ano é de inteira responsabilidade dos alunos. </a:t>
            </a:r>
          </a:p>
          <a:p>
            <a:pPr algn="just" fontAlgn="base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58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2300" b="1" dirty="0">
                <a:latin typeface="Times" panose="02020603050405020304" pitchFamily="18" charset="0"/>
              </a:rPr>
              <a:t>Horário:</a:t>
            </a:r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 err="1">
                <a:latin typeface="Times" panose="02020603050405020304" pitchFamily="18" charset="0"/>
              </a:rPr>
              <a:t>Mtec</a:t>
            </a:r>
            <a:r>
              <a:rPr lang="pt-BR" sz="2300" dirty="0">
                <a:latin typeface="Times" panose="02020603050405020304" pitchFamily="18" charset="0"/>
              </a:rPr>
              <a:t>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Segunda a Sexta: 07h10 às 12h30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ETIM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Segunda, Quarta e Sexta: 07h10 às 12h30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Terça e Quinta: 07h10 às 15h10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Chegadas atrasadas: o responsável deve trazer o (a) aluno (a), </a:t>
            </a:r>
            <a:r>
              <a:rPr lang="pt-BR" sz="2300" u="sng" dirty="0">
                <a:latin typeface="Times" panose="02020603050405020304" pitchFamily="18" charset="0"/>
              </a:rPr>
              <a:t>assinar o livro na guarita com a justificativa </a:t>
            </a:r>
            <a:r>
              <a:rPr lang="pt-BR" sz="2300" dirty="0">
                <a:latin typeface="Times" panose="02020603050405020304" pitchFamily="18" charset="0"/>
              </a:rPr>
              <a:t>e conduzi-lo (a) até o saguão da entrada. Só poderá entrar até às 8h00 (quando inicia a 2ª aula). Após a segunda aula somente com atestado médico. 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Saídas antecipadas: o (a) aluno (a) </a:t>
            </a:r>
            <a:r>
              <a:rPr lang="pt-BR" sz="2300" u="sng" dirty="0">
                <a:latin typeface="Times" panose="02020603050405020304" pitchFamily="18" charset="0"/>
              </a:rPr>
              <a:t>deve ser acompanhado </a:t>
            </a:r>
            <a:r>
              <a:rPr lang="pt-BR" sz="2300" dirty="0">
                <a:latin typeface="Times" panose="02020603050405020304" pitchFamily="18" charset="0"/>
              </a:rPr>
              <a:t>na saída da escola </a:t>
            </a:r>
            <a:r>
              <a:rPr lang="pt-BR" sz="2300" u="sng" dirty="0">
                <a:latin typeface="Times" panose="02020603050405020304" pitchFamily="18" charset="0"/>
              </a:rPr>
              <a:t>por seu responsável</a:t>
            </a:r>
            <a:r>
              <a:rPr lang="pt-BR" sz="2300" dirty="0">
                <a:latin typeface="Times" panose="02020603050405020304" pitchFamily="18" charset="0"/>
              </a:rPr>
              <a:t>, que </a:t>
            </a:r>
            <a:r>
              <a:rPr lang="pt-BR" sz="2300" u="sng" dirty="0">
                <a:latin typeface="Times" panose="02020603050405020304" pitchFamily="18" charset="0"/>
              </a:rPr>
              <a:t>assinará o livro na guarita com a justificativa</a:t>
            </a:r>
            <a:r>
              <a:rPr lang="pt-BR" sz="2300" dirty="0">
                <a:latin typeface="Times" panose="02020603050405020304" pitchFamily="18" charset="0"/>
              </a:rPr>
              <a:t>.</a:t>
            </a:r>
            <a:r>
              <a:rPr lang="pt-BR" sz="2300" dirty="0"/>
              <a:t> </a:t>
            </a:r>
            <a:endParaRPr lang="pt-BR" sz="23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7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95430" y="1581374"/>
            <a:ext cx="1180113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– Saídas sem o responsável legal: o aluno receberá uma ficha para que o responsável legal insira os dados de outras pessoas que podem retirar o aluno da </a:t>
            </a:r>
            <a:r>
              <a:rPr lang="pt-BR" sz="2300" dirty="0" err="1">
                <a:latin typeface="Times" panose="02020603050405020304" pitchFamily="18" charset="0"/>
              </a:rPr>
              <a:t>Etec</a:t>
            </a:r>
            <a:r>
              <a:rPr lang="pt-BR" sz="2300" dirty="0">
                <a:latin typeface="Times" panose="02020603050405020304" pitchFamily="18" charset="0"/>
              </a:rPr>
              <a:t>, na sua ausência. </a:t>
            </a:r>
            <a:r>
              <a:rPr lang="pt-BR" sz="2300" u="sng" dirty="0">
                <a:latin typeface="Times" panose="02020603050405020304" pitchFamily="18" charset="0"/>
              </a:rPr>
              <a:t>O ALUNO MENOR DE IDADE NÃO SAIRÁ DESACOMPANHADO DA ETEC.</a:t>
            </a:r>
            <a:r>
              <a:rPr lang="pt-BR" sz="2300" dirty="0">
                <a:latin typeface="Times" panose="02020603050405020304" pitchFamily="18" charset="0"/>
              </a:rPr>
              <a:t>  </a:t>
            </a: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endParaRPr lang="pt-BR" sz="23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300" b="1" dirty="0">
                <a:latin typeface="Times" panose="02020603050405020304" pitchFamily="18" charset="0"/>
              </a:rPr>
              <a:t>UNIFORME</a:t>
            </a:r>
            <a:r>
              <a:rPr lang="pt-BR" sz="2300" dirty="0">
                <a:latin typeface="Times" panose="02020603050405020304" pitchFamily="18" charset="0"/>
              </a:rPr>
              <a:t> </a:t>
            </a:r>
          </a:p>
          <a:p>
            <a:pPr algn="just" fontAlgn="base"/>
            <a:r>
              <a:rPr lang="pt-BR" sz="2300" dirty="0">
                <a:latin typeface="Times" panose="02020603050405020304" pitchFamily="18" charset="0"/>
              </a:rPr>
              <a:t>Não é obrigatório o uso de uniforme, mas há camisetas disponíveis na APM (falar com a Paula). Caso o (a) aluno (a) não venha à aula com uniforme, é importante que atenda aos critérios da escola.</a:t>
            </a:r>
          </a:p>
          <a:p>
            <a:pPr algn="just" fontAlgn="base"/>
            <a:r>
              <a:rPr lang="pt-BR" sz="2300" b="1" dirty="0">
                <a:latin typeface="Times" panose="02020603050405020304" pitchFamily="18" charset="0"/>
              </a:rPr>
              <a:t>Traje escolar</a:t>
            </a:r>
            <a:r>
              <a:rPr lang="pt-BR" sz="2300" dirty="0">
                <a:latin typeface="Times" panose="02020603050405020304" pitchFamily="18" charset="0"/>
              </a:rPr>
              <a:t>: o traje escolar adequado para uso é definido no inciso VIII, artigo 103, do Regimento Comum das </a:t>
            </a:r>
            <a:r>
              <a:rPr lang="pt-BR" sz="2300" dirty="0" err="1">
                <a:latin typeface="Times" panose="02020603050405020304" pitchFamily="18" charset="0"/>
              </a:rPr>
              <a:t>ETECs</a:t>
            </a:r>
            <a:r>
              <a:rPr lang="pt-BR" sz="2300" dirty="0">
                <a:latin typeface="Times" panose="02020603050405020304" pitchFamily="18" charset="0"/>
              </a:rPr>
              <a:t>. Nesse entendimento, o Conselho de Escola, através da presente Norma de Convivência, delibera não ser permitido o uso das seguintes peças masculinas e femininas: shorts (corte muito acima do joelho), mini blusas, minissaias, blusas decotadas, cavadas ou frente única. </a:t>
            </a:r>
          </a:p>
          <a:p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63522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pt-BR" sz="2000" b="1" dirty="0">
              <a:latin typeface="Times" panose="02020603050405020304" pitchFamily="18" charset="0"/>
            </a:endParaRPr>
          </a:p>
          <a:p>
            <a:pPr fontAlgn="base"/>
            <a:r>
              <a:rPr lang="pt-BR" sz="2000" b="1" dirty="0">
                <a:latin typeface="Times" panose="02020603050405020304" pitchFamily="18" charset="0"/>
              </a:rPr>
              <a:t>SIMULADO</a:t>
            </a:r>
            <a:r>
              <a:rPr lang="pt-BR" sz="20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000" dirty="0">
                <a:latin typeface="Times" panose="02020603050405020304" pitchFamily="18" charset="0"/>
              </a:rPr>
              <a:t>– O simulado será realizado nas seguintes datas: </a:t>
            </a:r>
          </a:p>
          <a:p>
            <a:pPr fontAlgn="base"/>
            <a:r>
              <a:rPr lang="pt-BR" sz="2000" dirty="0">
                <a:latin typeface="Times" panose="02020603050405020304" pitchFamily="18" charset="0"/>
              </a:rPr>
              <a:t>1º semestre: 30/05 e 31/05  </a:t>
            </a:r>
          </a:p>
          <a:p>
            <a:pPr fontAlgn="base"/>
            <a:r>
              <a:rPr lang="pt-BR" sz="2000" dirty="0">
                <a:latin typeface="Times" panose="02020603050405020304" pitchFamily="18" charset="0"/>
              </a:rPr>
              <a:t>2º semestre: 03/10 e 04/10 </a:t>
            </a:r>
            <a:r>
              <a:rPr lang="pt-BR" sz="2000" dirty="0"/>
              <a:t> </a:t>
            </a:r>
          </a:p>
          <a:p>
            <a:pPr fontAlgn="base"/>
            <a:endParaRPr lang="pt-BR" sz="2000" dirty="0"/>
          </a:p>
          <a:p>
            <a:pPr fontAlgn="base"/>
            <a:r>
              <a:rPr lang="pt-BR" sz="2000" b="1" dirty="0">
                <a:latin typeface="Times" panose="02020603050405020304" pitchFamily="18" charset="0"/>
              </a:rPr>
              <a:t>COMISSÕES DE FORMATURA</a:t>
            </a:r>
            <a:r>
              <a:rPr lang="pt-BR" sz="20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000" dirty="0">
                <a:latin typeface="Times" panose="02020603050405020304" pitchFamily="18" charset="0"/>
              </a:rPr>
              <a:t>– Colação de grau e festa, somente poderão ocorrer após o Conselho de Classe, que será realizado dia 19/12</a:t>
            </a:r>
            <a:r>
              <a:rPr lang="pt-BR" sz="2000" dirty="0"/>
              <a:t>. </a:t>
            </a:r>
          </a:p>
          <a:p>
            <a:pPr fontAlgn="base"/>
            <a:r>
              <a:rPr lang="pt-BR" sz="2000" dirty="0">
                <a:latin typeface="Times" panose="02020603050405020304" pitchFamily="18" charset="0"/>
              </a:rPr>
              <a:t>– O contrato da formatura ocorre entre os responsáveis/alunos e a empresa. </a:t>
            </a:r>
          </a:p>
          <a:p>
            <a:pPr fontAlgn="base"/>
            <a:endParaRPr lang="pt-BR" sz="20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000" b="1" dirty="0">
                <a:latin typeface="Times" panose="02020603050405020304" pitchFamily="18" charset="0"/>
              </a:rPr>
              <a:t>ESTUDO NO CONTRATURNO E MONITORIAS</a:t>
            </a:r>
          </a:p>
          <a:p>
            <a:pPr algn="just" fontAlgn="base"/>
            <a:r>
              <a:rPr lang="pt-BR" sz="2000" dirty="0">
                <a:latin typeface="Times" panose="02020603050405020304" pitchFamily="18" charset="0"/>
              </a:rPr>
              <a:t>– É permitido o estudo na biblioteca da escola nos </a:t>
            </a:r>
            <a:r>
              <a:rPr lang="pt-BR" sz="2000" dirty="0" err="1">
                <a:latin typeface="Times" panose="02020603050405020304" pitchFamily="18" charset="0"/>
              </a:rPr>
              <a:t>contraturnos</a:t>
            </a:r>
            <a:r>
              <a:rPr lang="pt-BR" sz="2000" dirty="0">
                <a:latin typeface="Times" panose="02020603050405020304" pitchFamily="18" charset="0"/>
              </a:rPr>
              <a:t>, desde que devidamente informada à portaria sobre a presença ou permanência do aluno na escola</a:t>
            </a:r>
          </a:p>
          <a:p>
            <a:pPr algn="just" fontAlgn="base"/>
            <a:r>
              <a:rPr lang="pt-BR" sz="2000" dirty="0">
                <a:latin typeface="Times" panose="02020603050405020304" pitchFamily="18" charset="0"/>
              </a:rPr>
              <a:t>– Após a eleição do no Grêmio escolar serão organizadas as Monitorias para alunos com dificuldades. </a:t>
            </a:r>
          </a:p>
          <a:p>
            <a:pPr fontAlgn="base"/>
            <a:endParaRPr lang="pt-BR" sz="2200" dirty="0"/>
          </a:p>
          <a:p>
            <a:pPr fontAlgn="base"/>
            <a:endParaRPr lang="pt-BR" sz="2200" dirty="0"/>
          </a:p>
          <a:p>
            <a:pPr fontAlgn="base"/>
            <a:endParaRPr lang="pt-BR" sz="2200" dirty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07867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95430" y="1490008"/>
            <a:ext cx="1180113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2100" dirty="0">
                <a:latin typeface="Times" panose="02020603050405020304" pitchFamily="18" charset="0"/>
              </a:rPr>
              <a:t>CALENDÁRIO ESCOLAR: Disponível no site da escola (www.etecgustavoteixeira.com.br).</a:t>
            </a: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100" dirty="0">
                <a:latin typeface="Times" panose="02020603050405020304" pitchFamily="18" charset="0"/>
              </a:rPr>
              <a:t>							</a:t>
            </a: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endParaRPr lang="pt-BR" sz="2100" dirty="0">
              <a:latin typeface="Times" panose="02020603050405020304" pitchFamily="18" charset="0"/>
            </a:endParaRPr>
          </a:p>
          <a:p>
            <a:pPr algn="just" fontAlgn="base"/>
            <a:r>
              <a:rPr lang="pt-BR" sz="2100" dirty="0">
                <a:latin typeface="Times" panose="02020603050405020304" pitchFamily="18" charset="0"/>
              </a:rPr>
              <a:t>							Sábado Letivo: 25/03</a:t>
            </a:r>
          </a:p>
          <a:p>
            <a:pPr algn="just" fontAlgn="base"/>
            <a:r>
              <a:rPr lang="pt-BR" sz="2400" dirty="0"/>
              <a:t> </a:t>
            </a:r>
          </a:p>
          <a:p>
            <a:pPr fontAlgn="base"/>
            <a:endParaRPr lang="pt-BR" sz="2400" dirty="0"/>
          </a:p>
          <a:p>
            <a:pPr fontAlgn="base"/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F185457-F12F-4681-8862-80F41F0F9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162" y="2273702"/>
            <a:ext cx="4362796" cy="370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8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INDISCIPLINA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Regimento Comum das </a:t>
            </a:r>
            <a:r>
              <a:rPr lang="pt-BR" sz="2100" b="1" dirty="0" err="1">
                <a:latin typeface="Times" panose="02020603050405020304" pitchFamily="18" charset="0"/>
              </a:rPr>
              <a:t>Etecs</a:t>
            </a:r>
            <a:r>
              <a:rPr lang="pt-BR" sz="2100" dirty="0">
                <a:latin typeface="Times" panose="02020603050405020304" pitchFamily="18" charset="0"/>
              </a:rPr>
              <a:t> 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Art. 114 – São </a:t>
            </a:r>
            <a:r>
              <a:rPr lang="pt-BR" sz="2100" b="1" u="sng" dirty="0">
                <a:latin typeface="Times" panose="02020603050405020304" pitchFamily="18" charset="0"/>
              </a:rPr>
              <a:t>deveres</a:t>
            </a:r>
            <a:r>
              <a:rPr lang="pt-BR" sz="2100" dirty="0">
                <a:latin typeface="Times" panose="02020603050405020304" pitchFamily="18" charset="0"/>
              </a:rPr>
              <a:t> dos alunos: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 - Conhecer, fazer conhecer, cumprir este Regimento, outras normas e regulamentos vigentes na escola;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II - Comparecer pontual e assiduamente às aulas e atividades escolares programadas, sejam presenciais ou de forma remota, empenhando-se no êxito de sua execução;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III - Respeitar os colegas, os professores e demais servidores da escola;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IV - Representar seus pares no Conselho de Classe, Conselho de Escola ou outro órgão de representatividade;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V- Participar nas atividades educativas ou formativas desenvolvidas na escola, bem como nas demais atividades que requeiram a participação dos alunos;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3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INDISCIPLINA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Regimento Comum das </a:t>
            </a:r>
            <a:r>
              <a:rPr lang="pt-BR" sz="2100" b="1" dirty="0" err="1">
                <a:latin typeface="Times" panose="02020603050405020304" pitchFamily="18" charset="0"/>
              </a:rPr>
              <a:t>Etecs</a:t>
            </a:r>
            <a:r>
              <a:rPr lang="pt-BR" sz="2100" dirty="0">
                <a:latin typeface="Times" panose="02020603050405020304" pitchFamily="18" charset="0"/>
              </a:rPr>
              <a:t> 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Art. 114 – São </a:t>
            </a:r>
            <a:r>
              <a:rPr lang="pt-BR" sz="2100" b="1" u="sng" dirty="0">
                <a:latin typeface="Times" panose="02020603050405020304" pitchFamily="18" charset="0"/>
              </a:rPr>
              <a:t>deveres</a:t>
            </a:r>
            <a:r>
              <a:rPr lang="pt-BR" sz="2100" dirty="0">
                <a:latin typeface="Times" panose="02020603050405020304" pitchFamily="18" charset="0"/>
              </a:rPr>
              <a:t> dos alunos: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 - Zelar pela preservação, conservação e limpeza das instalações, material didático, mobiliário e espaços verdes da escola, fazendo uso correto dos mesmos;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VII - Indenizar prejuízo causado por danos às instalações ou perda de qualquer material de propriedade do CEETEPS, das instituições auxiliares, ou de colegas, quando ficar comprovada sua responsabilidade;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VIII - Trajar-se adequadamente em qualquer dependência da escola, de modo a manter-se o respeito mútuo e a atender às normas de higiene e segurança pessoal e coletiva;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IX- Respeitar a propriedade dos bens pertencentes aos colegas, professores e funcionários administrativos e não se apossar de objetos alheios.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6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CED8B6-AD70-47DD-982A-7B19F55EC8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341" y="320846"/>
            <a:ext cx="1338791" cy="8433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53507D3-39C1-4D1F-8511-18379BF8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9" y="320846"/>
            <a:ext cx="1180533" cy="7930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0DCBD38-2CAE-4739-B3E4-8939B5D230D8}"/>
              </a:ext>
            </a:extLst>
          </p:cNvPr>
          <p:cNvSpPr txBox="1"/>
          <p:nvPr/>
        </p:nvSpPr>
        <p:spPr>
          <a:xfrm>
            <a:off x="3794760" y="370167"/>
            <a:ext cx="460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" panose="02020603050405020304" pitchFamily="18" charset="0"/>
              </a:rPr>
              <a:t>Reunião de Pais 16/02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8C585C-35F5-493C-BC86-235EA7848ED3}"/>
              </a:ext>
            </a:extLst>
          </p:cNvPr>
          <p:cNvSpPr txBox="1"/>
          <p:nvPr/>
        </p:nvSpPr>
        <p:spPr>
          <a:xfrm>
            <a:off x="172122" y="1775012"/>
            <a:ext cx="1180113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100" b="1" dirty="0">
                <a:latin typeface="Times" panose="02020603050405020304" pitchFamily="18" charset="0"/>
              </a:rPr>
              <a:t>INDISCIPLINA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b="1" dirty="0">
                <a:latin typeface="Times" panose="02020603050405020304" pitchFamily="18" charset="0"/>
              </a:rPr>
              <a:t>Regimento Comum das </a:t>
            </a:r>
            <a:r>
              <a:rPr lang="pt-BR" sz="2100" b="1" dirty="0" err="1">
                <a:latin typeface="Times" panose="02020603050405020304" pitchFamily="18" charset="0"/>
              </a:rPr>
              <a:t>Etecs</a:t>
            </a:r>
            <a:r>
              <a:rPr lang="pt-BR" sz="2100" dirty="0">
                <a:latin typeface="Times" panose="02020603050405020304" pitchFamily="18" charset="0"/>
              </a:rPr>
              <a:t>  </a:t>
            </a:r>
          </a:p>
          <a:p>
            <a:pPr fontAlgn="base"/>
            <a:r>
              <a:rPr lang="pt-BR" sz="2100" dirty="0">
                <a:latin typeface="Times" panose="02020603050405020304" pitchFamily="18" charset="0"/>
              </a:rPr>
              <a:t>Art. 115 – É </a:t>
            </a:r>
            <a:r>
              <a:rPr lang="pt-BR" sz="2100" b="1" u="sng" dirty="0">
                <a:latin typeface="Times" panose="02020603050405020304" pitchFamily="18" charset="0"/>
              </a:rPr>
              <a:t>vedado</a:t>
            </a:r>
            <a:r>
              <a:rPr lang="pt-BR" sz="2100" dirty="0">
                <a:latin typeface="Times" panose="02020603050405020304" pitchFamily="18" charset="0"/>
              </a:rPr>
              <a:t> ao aluno: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 - Apresentar condutas que comprometam o trabalho escolar e o convívio social;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II - Ausentar-se da sala de aula e/ou ambiente virtual, durante as aulas, sem justificativas;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III - Fumar em qualquer das dependências escolares;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IV - Introduzir, portar, guardar, vender, distribuir, fazer uso de substâncias entorpecentes ou de bebidas alcoólicas, comparecer embriagado ou sob efeito de tais substâncias na Unidade Etec;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r>
              <a:rPr lang="pt-BR" sz="2100" i="1" dirty="0">
                <a:latin typeface="Times" panose="02020603050405020304" pitchFamily="18" charset="0"/>
              </a:rPr>
              <a:t>V- Introduzir, portar, ter sob sua guarda ou utilizar nas dependências da escola qualquer material que possa causar riscos à saúde, à segurança e à integridade física, sua ou de outros; </a:t>
            </a:r>
            <a:r>
              <a:rPr lang="pt-BR" sz="2100" dirty="0">
                <a:latin typeface="Times" panose="02020603050405020304" pitchFamily="18" charset="0"/>
              </a:rPr>
              <a:t> </a:t>
            </a:r>
          </a:p>
          <a:p>
            <a:pPr fontAlgn="base"/>
            <a:endParaRPr lang="pt-BR" sz="2100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10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152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Helena</dc:creator>
  <cp:lastModifiedBy>e236ti - Etec Gustavo Teixeira</cp:lastModifiedBy>
  <cp:revision>16</cp:revision>
  <dcterms:created xsi:type="dcterms:W3CDTF">2023-02-15T14:16:48Z</dcterms:created>
  <dcterms:modified xsi:type="dcterms:W3CDTF">2023-02-17T00:57:02Z</dcterms:modified>
</cp:coreProperties>
</file>